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2" r:id="rId20"/>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99" autoAdjust="0"/>
    <p:restoredTop sz="94660"/>
  </p:normalViewPr>
  <p:slideViewPr>
    <p:cSldViewPr>
      <p:cViewPr varScale="1">
        <p:scale>
          <a:sx n="73" d="100"/>
          <a:sy n="73" d="100"/>
        </p:scale>
        <p:origin x="-10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4E3DF983-83B0-443B-9226-7E037C5E4279}" type="datetimeFigureOut">
              <a:rPr lang="ko-KR" altLang="en-US" smtClean="0"/>
              <a:pPr/>
              <a:t>2007-10-16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B9E8CC1-E904-4B3C-8FC6-819E5D537D93}" type="slidenum">
              <a:rPr lang="ko-KR" altLang="en-US" smtClean="0"/>
              <a:pPr/>
              <a:t>‹#›</a:t>
            </a:fld>
            <a:endParaRPr lang="ko-KR" altLang="en-US"/>
          </a:p>
        </p:txBody>
      </p:sp>
    </p:spTree>
  </p:cSld>
  <p:clrMapOvr>
    <a:masterClrMapping/>
  </p:clrMapOvr>
  <p:transition advClick="0" advTm="1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3DF983-83B0-443B-9226-7E037C5E4279}" type="datetimeFigureOut">
              <a:rPr lang="ko-KR" altLang="en-US" smtClean="0"/>
              <a:pPr/>
              <a:t>2007-10-16</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9E8CC1-E904-4B3C-8FC6-819E5D537D93}"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1000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2" name="제목 1"/>
          <p:cNvSpPr>
            <a:spLocks noGrp="1"/>
          </p:cNvSpPr>
          <p:nvPr>
            <p:ph type="ctrTitle"/>
          </p:nvPr>
        </p:nvSpPr>
        <p:spPr/>
        <p:txBody>
          <a:bodyPr>
            <a:noAutofit/>
          </a:bodyPr>
          <a:lstStyle/>
          <a:p>
            <a:r>
              <a:rPr lang="en-US" altLang="ko-KR" sz="7200" b="1" dirty="0" smtClean="0"/>
              <a:t>Genetic Screening and Counseling</a:t>
            </a:r>
            <a:endParaRPr lang="ko-KR" altLang="en-US" sz="7200" b="1" dirty="0"/>
          </a:p>
        </p:txBody>
      </p:sp>
    </p:spTree>
  </p:cSld>
  <p:clrMapOvr>
    <a:masterClrMapping/>
  </p:clrMapOvr>
  <p:transition advClick="0" advTm="1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b="1" dirty="0" smtClean="0"/>
              <a:t>Positive Results</a:t>
            </a:r>
            <a:endParaRPr lang="ko-KR" altLang="en-US" b="1" dirty="0"/>
          </a:p>
        </p:txBody>
      </p:sp>
      <p:sp>
        <p:nvSpPr>
          <p:cNvPr id="3" name="내용 개체 틀 2"/>
          <p:cNvSpPr>
            <a:spLocks noGrp="1"/>
          </p:cNvSpPr>
          <p:nvPr>
            <p:ph idx="1"/>
          </p:nvPr>
        </p:nvSpPr>
        <p:spPr>
          <a:xfrm>
            <a:off x="428596" y="1357298"/>
            <a:ext cx="8229600" cy="4525963"/>
          </a:xfrm>
        </p:spPr>
        <p:txBody>
          <a:bodyPr>
            <a:normAutofit/>
          </a:bodyPr>
          <a:lstStyle/>
          <a:p>
            <a:r>
              <a:rPr lang="en-US" dirty="0" smtClean="0"/>
              <a:t>This means that you have the mutation you’ve been tested for. It means that you are more likely to get a particular disease than other people, but not necessarily. </a:t>
            </a:r>
            <a:endParaRPr lang="ko-KR" altLang="en-US" dirty="0"/>
          </a:p>
        </p:txBody>
      </p:sp>
    </p:spTree>
  </p:cSld>
  <p:clrMapOvr>
    <a:masterClrMapping/>
  </p:clrMapOvr>
  <p:transition advClick="0" advTm="10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b="1" dirty="0" smtClean="0"/>
              <a:t>Negative results</a:t>
            </a:r>
            <a:endParaRPr lang="ko-KR" altLang="en-US" b="1" dirty="0"/>
          </a:p>
        </p:txBody>
      </p:sp>
      <p:sp>
        <p:nvSpPr>
          <p:cNvPr id="3" name="내용 개체 틀 2"/>
          <p:cNvSpPr>
            <a:spLocks noGrp="1"/>
          </p:cNvSpPr>
          <p:nvPr>
            <p:ph idx="1"/>
          </p:nvPr>
        </p:nvSpPr>
        <p:spPr/>
        <p:txBody>
          <a:bodyPr>
            <a:normAutofit/>
          </a:bodyPr>
          <a:lstStyle/>
          <a:p>
            <a:r>
              <a:rPr lang="en-US" dirty="0" smtClean="0"/>
              <a:t>This means that you don’t have the particular mutation. This means that the disease doesn’t run in your family. However, it doesn’t mean that you won’t get the disease. It only means that you are less likely to get the disease that others. </a:t>
            </a:r>
            <a:endParaRPr lang="ko-KR" altLang="en-US" dirty="0"/>
          </a:p>
        </p:txBody>
      </p:sp>
    </p:spTree>
  </p:cSld>
  <p:clrMapOvr>
    <a:masterClrMapping/>
  </p:clrMapOvr>
  <p:transition advClick="0" advTm="10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b="1" dirty="0" smtClean="0"/>
              <a:t>Types of Genetic Testing</a:t>
            </a:r>
            <a:endParaRPr lang="ko-KR" altLang="en-US" b="1" dirty="0"/>
          </a:p>
        </p:txBody>
      </p:sp>
      <p:sp>
        <p:nvSpPr>
          <p:cNvPr id="3" name="내용 개체 틀 2"/>
          <p:cNvSpPr>
            <a:spLocks noGrp="1"/>
          </p:cNvSpPr>
          <p:nvPr>
            <p:ph idx="1"/>
          </p:nvPr>
        </p:nvSpPr>
        <p:spPr>
          <a:xfrm>
            <a:off x="214282" y="1428736"/>
            <a:ext cx="4714908" cy="5072098"/>
          </a:xfrm>
        </p:spPr>
        <p:txBody>
          <a:bodyPr>
            <a:normAutofit/>
          </a:bodyPr>
          <a:lstStyle/>
          <a:p>
            <a:r>
              <a:rPr lang="en-US" b="1" dirty="0" smtClean="0"/>
              <a:t>Carrier Identification: </a:t>
            </a:r>
            <a:r>
              <a:rPr lang="en-US" dirty="0" smtClean="0"/>
              <a:t>Genetic tests used by couples whose families have a history of genetic disorders but whose considering having children. Used to determine cystic fibrosis, </a:t>
            </a:r>
            <a:r>
              <a:rPr lang="en-US" dirty="0" err="1" smtClean="0"/>
              <a:t>Tay</a:t>
            </a:r>
            <a:r>
              <a:rPr lang="en-US" dirty="0" smtClean="0"/>
              <a:t>-Sachs disease, and sickle-cell trait.</a:t>
            </a:r>
            <a:endParaRPr lang="ko-KR" altLang="en-US" dirty="0"/>
          </a:p>
        </p:txBody>
      </p:sp>
      <p:pic>
        <p:nvPicPr>
          <p:cNvPr id="6148" name="Picture 4" descr="Cystic fibrosis"/>
          <p:cNvPicPr>
            <a:picLocks noChangeAspect="1" noChangeArrowheads="1"/>
          </p:cNvPicPr>
          <p:nvPr/>
        </p:nvPicPr>
        <p:blipFill>
          <a:blip r:embed="rId2"/>
          <a:srcRect/>
          <a:stretch>
            <a:fillRect/>
          </a:stretch>
        </p:blipFill>
        <p:spPr bwMode="auto">
          <a:xfrm>
            <a:off x="4929190" y="1500174"/>
            <a:ext cx="4000496" cy="3200398"/>
          </a:xfrm>
          <a:prstGeom prst="rect">
            <a:avLst/>
          </a:prstGeom>
          <a:noFill/>
        </p:spPr>
      </p:pic>
    </p:spTree>
  </p:cSld>
  <p:clrMapOvr>
    <a:masterClrMapping/>
  </p:clrMapOvr>
  <p:transition advClick="0" advTm="10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28596" y="214290"/>
            <a:ext cx="8229600" cy="5411807"/>
          </a:xfrm>
        </p:spPr>
        <p:txBody>
          <a:bodyPr>
            <a:normAutofit/>
          </a:bodyPr>
          <a:lstStyle/>
          <a:p>
            <a:r>
              <a:rPr lang="en-US" b="1" dirty="0" smtClean="0"/>
              <a:t>Prenatal Diagnosis</a:t>
            </a:r>
            <a:r>
              <a:rPr lang="en-US" dirty="0" smtClean="0"/>
              <a:t> genetic testing of a fetus. Occurs when there is a risk of bearing a child with genes associated with mental retardation or physical deterioration. One of the most common genetic disease screened by prenatal diagnosis is Down Syndrome.</a:t>
            </a:r>
          </a:p>
          <a:p>
            <a:endParaRPr lang="ko-KR" altLang="en-US" dirty="0"/>
          </a:p>
        </p:txBody>
      </p:sp>
      <p:pic>
        <p:nvPicPr>
          <p:cNvPr id="5122" name="Picture 2" descr="Down Syndrome chromosome analysis"/>
          <p:cNvPicPr>
            <a:picLocks noChangeAspect="1" noChangeArrowheads="1"/>
          </p:cNvPicPr>
          <p:nvPr/>
        </p:nvPicPr>
        <p:blipFill>
          <a:blip r:embed="rId2"/>
          <a:srcRect/>
          <a:stretch>
            <a:fillRect/>
          </a:stretch>
        </p:blipFill>
        <p:spPr bwMode="auto">
          <a:xfrm>
            <a:off x="4000496" y="3214686"/>
            <a:ext cx="4572032" cy="3429024"/>
          </a:xfrm>
          <a:prstGeom prst="rect">
            <a:avLst/>
          </a:prstGeom>
          <a:noFill/>
        </p:spPr>
      </p:pic>
    </p:spTree>
  </p:cSld>
  <p:clrMapOvr>
    <a:masterClrMapping/>
  </p:clrMapOvr>
  <p:transition advClick="0" advTm="10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928670"/>
            <a:ext cx="8229600" cy="5197493"/>
          </a:xfrm>
        </p:spPr>
        <p:txBody>
          <a:bodyPr/>
          <a:lstStyle/>
          <a:p>
            <a:r>
              <a:rPr lang="en-US" b="1" dirty="0" smtClean="0"/>
              <a:t>Newborn Screening</a:t>
            </a:r>
            <a:r>
              <a:rPr lang="en-US" dirty="0" smtClean="0"/>
              <a:t> frequently done as a preventative health measure. This test has 52 states in which diseases such as </a:t>
            </a:r>
            <a:r>
              <a:rPr lang="en-US" dirty="0" err="1" smtClean="0"/>
              <a:t>Phenylketonuria</a:t>
            </a:r>
            <a:r>
              <a:rPr lang="en-US" dirty="0" smtClean="0"/>
              <a:t> and congenital hypothyroidism can be tested.</a:t>
            </a:r>
            <a:endParaRPr lang="ko-KR" altLang="en-US" dirty="0"/>
          </a:p>
        </p:txBody>
      </p:sp>
    </p:spTree>
  </p:cSld>
  <p:clrMapOvr>
    <a:masterClrMapping/>
  </p:clrMapOvr>
  <p:transition advClick="0" advTm="10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28596" y="214290"/>
            <a:ext cx="8229600" cy="5126055"/>
          </a:xfrm>
        </p:spPr>
        <p:txBody>
          <a:bodyPr>
            <a:normAutofit/>
          </a:bodyPr>
          <a:lstStyle/>
          <a:p>
            <a:r>
              <a:rPr lang="en-US" b="1" dirty="0" smtClean="0"/>
              <a:t>Late-onset Disorders</a:t>
            </a:r>
            <a:r>
              <a:rPr lang="en-US" dirty="0" smtClean="0"/>
              <a:t> Test for adult diseases </a:t>
            </a:r>
            <a:r>
              <a:rPr lang="en-US" dirty="0" err="1" smtClean="0"/>
              <a:t>cush</a:t>
            </a:r>
            <a:r>
              <a:rPr lang="en-US" dirty="0" smtClean="0"/>
              <a:t> as cancer and heart disease. These diseases have both genetic and environmental causes. Genetic tests indicate a predisposition for the diseases. </a:t>
            </a:r>
          </a:p>
          <a:p>
            <a:endParaRPr lang="ko-KR" altLang="en-US" dirty="0"/>
          </a:p>
        </p:txBody>
      </p:sp>
      <p:pic>
        <p:nvPicPr>
          <p:cNvPr id="3074" name="Picture 2" descr="http://www.sonoma.edu/users/t/thatcher/biol518/image001.gif"/>
          <p:cNvPicPr>
            <a:picLocks noChangeAspect="1" noChangeArrowheads="1"/>
          </p:cNvPicPr>
          <p:nvPr/>
        </p:nvPicPr>
        <p:blipFill>
          <a:blip r:embed="rId2"/>
          <a:srcRect/>
          <a:stretch>
            <a:fillRect/>
          </a:stretch>
        </p:blipFill>
        <p:spPr bwMode="auto">
          <a:xfrm>
            <a:off x="2500298" y="2714620"/>
            <a:ext cx="4143404" cy="3936234"/>
          </a:xfrm>
          <a:prstGeom prst="rect">
            <a:avLst/>
          </a:prstGeom>
          <a:noFill/>
        </p:spPr>
      </p:pic>
    </p:spTree>
  </p:cSld>
  <p:clrMapOvr>
    <a:masterClrMapping/>
  </p:clrMapOvr>
  <p:transition advClick="0" advTm="10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0" y="285704"/>
            <a:ext cx="5715008" cy="6572296"/>
          </a:xfrm>
        </p:spPr>
        <p:txBody>
          <a:bodyPr>
            <a:normAutofit lnSpcReduction="10000"/>
          </a:bodyPr>
          <a:lstStyle/>
          <a:p>
            <a:r>
              <a:rPr lang="en-US" b="1" dirty="0" smtClean="0"/>
              <a:t>Identification</a:t>
            </a:r>
            <a:r>
              <a:rPr lang="en-US" dirty="0" smtClean="0"/>
              <a:t> of genetic information of a specific individual has received a great deal of press coverage lastly. Profiles (DNA fingerprints) that are complied from DNA testing identify unique characteristics of an individual. This information is now used in legal cases such as criminal investigations. It also can be used in major accidents, disasters or wars to determine who have died.</a:t>
            </a:r>
            <a:endParaRPr lang="ko-KR" altLang="en-US" dirty="0"/>
          </a:p>
        </p:txBody>
      </p:sp>
      <p:pic>
        <p:nvPicPr>
          <p:cNvPr id="2050" name="Picture 2" descr="http://www.accessexcellence.org/AE/AEPC/WWC/1993/who1.gif"/>
          <p:cNvPicPr>
            <a:picLocks noChangeAspect="1" noChangeArrowheads="1"/>
          </p:cNvPicPr>
          <p:nvPr/>
        </p:nvPicPr>
        <p:blipFill>
          <a:blip r:embed="rId2"/>
          <a:srcRect/>
          <a:stretch>
            <a:fillRect/>
          </a:stretch>
        </p:blipFill>
        <p:spPr bwMode="auto">
          <a:xfrm>
            <a:off x="5786446" y="357166"/>
            <a:ext cx="3000375" cy="3295650"/>
          </a:xfrm>
          <a:prstGeom prst="rect">
            <a:avLst/>
          </a:prstGeom>
          <a:noFill/>
        </p:spPr>
      </p:pic>
    </p:spTree>
  </p:cSld>
  <p:clrMapOvr>
    <a:masterClrMapping/>
  </p:clrMapOvr>
  <p:transition advClick="0" advTm="10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85720" y="274638"/>
            <a:ext cx="8572560" cy="1143000"/>
          </a:xfrm>
        </p:spPr>
        <p:txBody>
          <a:bodyPr>
            <a:normAutofit/>
          </a:bodyPr>
          <a:lstStyle/>
          <a:p>
            <a:r>
              <a:rPr lang="en-US" b="1" dirty="0" smtClean="0"/>
              <a:t>Issues in Genetic Testing</a:t>
            </a:r>
            <a:endParaRPr lang="ko-KR" altLang="en-US" dirty="0"/>
          </a:p>
        </p:txBody>
      </p:sp>
      <p:sp>
        <p:nvSpPr>
          <p:cNvPr id="3" name="내용 개체 틀 2"/>
          <p:cNvSpPr>
            <a:spLocks noGrp="1"/>
          </p:cNvSpPr>
          <p:nvPr>
            <p:ph idx="1"/>
          </p:nvPr>
        </p:nvSpPr>
        <p:spPr>
          <a:xfrm>
            <a:off x="457200" y="1214422"/>
            <a:ext cx="8229600" cy="4911741"/>
          </a:xfrm>
        </p:spPr>
        <p:txBody>
          <a:bodyPr>
            <a:noAutofit/>
          </a:bodyPr>
          <a:lstStyle/>
          <a:p>
            <a:r>
              <a:rPr lang="en-US" sz="3000" b="1" dirty="0" smtClean="0"/>
              <a:t>Privacy</a:t>
            </a:r>
            <a:r>
              <a:rPr lang="en-US" sz="3000" dirty="0" smtClean="0"/>
              <a:t> – rights of individuals to maintain privacy. However, if an infant is found to be a carrier or likely to develop or be affected by a genetic disease, these findings might affect the future employability or insurability of the infant. </a:t>
            </a:r>
          </a:p>
          <a:p>
            <a:r>
              <a:rPr lang="en-US" sz="3000" b="1" dirty="0" smtClean="0"/>
              <a:t>Informed consent</a:t>
            </a:r>
            <a:r>
              <a:rPr lang="en-US" sz="3000" dirty="0" smtClean="0"/>
              <a:t> - obtaining of permission to do genetic testing. One must have knowledge of the risks, benefits, effectiveness, and alternatives to testing in order to understand the implications of genetic testing.</a:t>
            </a:r>
            <a:endParaRPr lang="ko-KR" altLang="en-US" sz="3000" dirty="0"/>
          </a:p>
        </p:txBody>
      </p:sp>
    </p:spTree>
  </p:cSld>
  <p:clrMapOvr>
    <a:masterClrMapping/>
  </p:clrMapOvr>
  <p:transition advClick="0" advTm="10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428604"/>
            <a:ext cx="8229600" cy="5697559"/>
          </a:xfrm>
        </p:spPr>
        <p:txBody>
          <a:bodyPr/>
          <a:lstStyle/>
          <a:p>
            <a:r>
              <a:rPr lang="en-US" b="1" dirty="0" smtClean="0"/>
              <a:t>Confidentiality</a:t>
            </a:r>
            <a:r>
              <a:rPr lang="en-US" dirty="0" smtClean="0"/>
              <a:t> - acknowledgment that genetic information is sensitive and access should be limited to those authorized to receive it. Future access to a person's genetic information also should be limited.</a:t>
            </a:r>
            <a:endParaRPr lang="ko-KR" altLang="en-US" dirty="0"/>
          </a:p>
        </p:txBody>
      </p:sp>
    </p:spTree>
  </p:cSld>
  <p:clrMapOvr>
    <a:masterClrMapping/>
  </p:clrMapOvr>
  <p:transition advClick="0" advTm="10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b="1" dirty="0" smtClean="0"/>
              <a:t>For further information..</a:t>
            </a:r>
            <a:endParaRPr lang="ko-KR" altLang="en-US" b="1" dirty="0"/>
          </a:p>
        </p:txBody>
      </p:sp>
      <p:sp>
        <p:nvSpPr>
          <p:cNvPr id="3" name="내용 개체 틀 2"/>
          <p:cNvSpPr>
            <a:spLocks noGrp="1"/>
          </p:cNvSpPr>
          <p:nvPr>
            <p:ph idx="1"/>
          </p:nvPr>
        </p:nvSpPr>
        <p:spPr/>
        <p:txBody>
          <a:bodyPr/>
          <a:lstStyle/>
          <a:p>
            <a:r>
              <a:rPr lang="en-US" sz="2400" dirty="0" smtClean="0"/>
              <a:t>“What is Genetic Testing?” </a:t>
            </a:r>
            <a:r>
              <a:rPr lang="en-US" sz="2400" u="sng" dirty="0" smtClean="0"/>
              <a:t>http://www.lbl.gov/Education/ELSI/Frames/genetic-testing-f.html</a:t>
            </a:r>
          </a:p>
          <a:p>
            <a:r>
              <a:rPr lang="en-US" altLang="ko-KR" sz="2400" dirty="0" smtClean="0"/>
              <a:t>“Genetic testing” </a:t>
            </a:r>
            <a:r>
              <a:rPr lang="en-US" altLang="ko-KR" sz="2400" u="sng" dirty="0" smtClean="0"/>
              <a:t>http://www.answers.com/topic/genetic-counseling?cat=health</a:t>
            </a:r>
          </a:p>
          <a:p>
            <a:r>
              <a:rPr lang="en-US" altLang="ko-KR" sz="2400" dirty="0" smtClean="0"/>
              <a:t>“Genetic counseling” </a:t>
            </a:r>
            <a:r>
              <a:rPr lang="en-US" altLang="ko-KR" sz="2400" u="sng" dirty="0" smtClean="0"/>
              <a:t>http://www.kidshealth.org/parent/pregnancy_newborn/medical_problems/genetic_counseling.html</a:t>
            </a:r>
          </a:p>
          <a:p>
            <a:r>
              <a:rPr lang="en-US" altLang="ko-KR" sz="2400" dirty="0" smtClean="0"/>
              <a:t>“Genetic Testing” </a:t>
            </a:r>
            <a:r>
              <a:rPr lang="en-US" altLang="ko-KR" sz="2400" u="sng" dirty="0" smtClean="0"/>
              <a:t>http://www.nlm.nih.gov/medlineplus/genetictesting.html#cat1</a:t>
            </a:r>
          </a:p>
          <a:p>
            <a:endParaRPr lang="ko-KR" altLang="en-US" sz="2000" dirty="0"/>
          </a:p>
        </p:txBody>
      </p:sp>
    </p:spTree>
  </p:cSld>
  <p:clrMapOvr>
    <a:masterClrMapping/>
  </p:clrMapOvr>
  <p:transition advClick="0" advTm="10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4800" b="1" dirty="0" smtClean="0"/>
              <a:t>Introduction</a:t>
            </a:r>
            <a:endParaRPr lang="ko-KR" altLang="en-US" sz="4800" b="1" dirty="0"/>
          </a:p>
        </p:txBody>
      </p:sp>
      <p:sp>
        <p:nvSpPr>
          <p:cNvPr id="3" name="내용 개체 틀 2"/>
          <p:cNvSpPr>
            <a:spLocks noGrp="1"/>
          </p:cNvSpPr>
          <p:nvPr>
            <p:ph idx="1"/>
          </p:nvPr>
        </p:nvSpPr>
        <p:spPr>
          <a:xfrm>
            <a:off x="457200" y="1214422"/>
            <a:ext cx="8229600" cy="4911741"/>
          </a:xfrm>
        </p:spPr>
        <p:txBody>
          <a:bodyPr/>
          <a:lstStyle/>
          <a:p>
            <a:endParaRPr lang="en-US" dirty="0" smtClean="0"/>
          </a:p>
          <a:p>
            <a:r>
              <a:rPr lang="en-US" dirty="0" smtClean="0"/>
              <a:t>When </a:t>
            </a:r>
            <a:r>
              <a:rPr lang="en-US" dirty="0"/>
              <a:t>you are pregnant, you go through number of prenatal tests such as blood test, urine tests, monthly medical exams, diet questionnaires, and family history </a:t>
            </a:r>
            <a:r>
              <a:rPr lang="en-US" dirty="0" smtClean="0"/>
              <a:t>tracking. </a:t>
            </a:r>
            <a:r>
              <a:rPr lang="en-US" dirty="0"/>
              <a:t>Each of these tests helps to assess the health of your baby and to predict any potential health risks. </a:t>
            </a:r>
            <a:endParaRPr lang="ko-KR" altLang="en-US" dirty="0"/>
          </a:p>
          <a:p>
            <a:endParaRPr lang="ko-KR" altLang="en-US" dirty="0"/>
          </a:p>
        </p:txBody>
      </p:sp>
    </p:spTree>
  </p:cSld>
  <p:clrMapOvr>
    <a:masterClrMapping/>
  </p:clrMapOvr>
  <p:transition advClick="0" advTm="1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0" y="214290"/>
            <a:ext cx="9144000" cy="6643710"/>
          </a:xfrm>
        </p:spPr>
        <p:txBody>
          <a:bodyPr>
            <a:normAutofit fontScale="92500" lnSpcReduction="10000"/>
          </a:bodyPr>
          <a:lstStyle/>
          <a:p>
            <a:r>
              <a:rPr lang="en-US" sz="3500" dirty="0">
                <a:solidFill>
                  <a:schemeClr val="bg1">
                    <a:lumMod val="65000"/>
                  </a:schemeClr>
                </a:solidFill>
              </a:rPr>
              <a:t>Genetic testing </a:t>
            </a:r>
            <a:r>
              <a:rPr lang="en-US" sz="3500" dirty="0"/>
              <a:t>is also one of the tests you might choose to have. It identifies the likelihood of having certain genetic diseases or disorders to the children</a:t>
            </a:r>
            <a:r>
              <a:rPr lang="en-US" sz="3500" dirty="0" smtClean="0"/>
              <a:t>.</a:t>
            </a:r>
          </a:p>
          <a:p>
            <a:pPr>
              <a:buNone/>
            </a:pPr>
            <a:endParaRPr lang="en-US" altLang="ko-KR" sz="3500" dirty="0"/>
          </a:p>
          <a:p>
            <a:pPr algn="ctr" latinLnBrk="0">
              <a:buNone/>
            </a:pPr>
            <a:r>
              <a:rPr lang="en-US" sz="3500" dirty="0"/>
              <a:t>Some of the </a:t>
            </a:r>
            <a:r>
              <a:rPr lang="en-US" sz="3500" dirty="0">
                <a:solidFill>
                  <a:schemeClr val="bg1">
                    <a:lumMod val="65000"/>
                  </a:schemeClr>
                </a:solidFill>
              </a:rPr>
              <a:t>genetic disorders </a:t>
            </a:r>
            <a:r>
              <a:rPr lang="en-US" sz="3500" dirty="0"/>
              <a:t>are:</a:t>
            </a:r>
            <a:endParaRPr lang="ko-KR" altLang="en-US" sz="3500" dirty="0"/>
          </a:p>
          <a:p>
            <a:pPr algn="ctr" latinLnBrk="0"/>
            <a:r>
              <a:rPr lang="en-US" sz="3500" dirty="0"/>
              <a:t>Down syndrome</a:t>
            </a:r>
            <a:endParaRPr lang="ko-KR" altLang="en-US" sz="3500" dirty="0"/>
          </a:p>
          <a:p>
            <a:pPr algn="ctr" latinLnBrk="0"/>
            <a:r>
              <a:rPr lang="en-US" sz="3500" dirty="0" smtClean="0"/>
              <a:t>Sickle </a:t>
            </a:r>
            <a:r>
              <a:rPr lang="en-US" sz="3500" dirty="0"/>
              <a:t>cell disease</a:t>
            </a:r>
            <a:endParaRPr lang="ko-KR" altLang="en-US" sz="3500" dirty="0"/>
          </a:p>
          <a:p>
            <a:pPr algn="ctr" latinLnBrk="0"/>
            <a:r>
              <a:rPr lang="en-US" sz="3500" dirty="0" err="1"/>
              <a:t>Tay</a:t>
            </a:r>
            <a:r>
              <a:rPr lang="en-US" sz="3500" dirty="0"/>
              <a:t>-Sachs </a:t>
            </a:r>
            <a:r>
              <a:rPr lang="en-US" sz="3500" dirty="0" smtClean="0"/>
              <a:t>disease</a:t>
            </a:r>
          </a:p>
          <a:p>
            <a:pPr latinLnBrk="0">
              <a:buNone/>
            </a:pPr>
            <a:endParaRPr lang="ko-KR" altLang="en-US" sz="3500" dirty="0"/>
          </a:p>
          <a:p>
            <a:pPr latinLnBrk="0"/>
            <a:r>
              <a:rPr lang="en-US" sz="3500" dirty="0">
                <a:solidFill>
                  <a:schemeClr val="bg1">
                    <a:lumMod val="75000"/>
                  </a:schemeClr>
                </a:solidFill>
              </a:rPr>
              <a:t>If your history </a:t>
            </a:r>
            <a:r>
              <a:rPr lang="en-US" sz="3500" dirty="0"/>
              <a:t>suggests that genetic testing would be helpful, you may be better to take genetic counseling. </a:t>
            </a:r>
            <a:endParaRPr lang="ko-KR" altLang="en-US" sz="3500" dirty="0"/>
          </a:p>
          <a:p>
            <a:pPr latinLnBrk="0">
              <a:buNone/>
            </a:pPr>
            <a:endParaRPr lang="ko-KR" altLang="en-US" dirty="0"/>
          </a:p>
          <a:p>
            <a:pPr algn="ctr">
              <a:buNone/>
            </a:pPr>
            <a:endParaRPr lang="ko-KR" altLang="en-US" dirty="0" smtClean="0"/>
          </a:p>
          <a:p>
            <a:pPr>
              <a:buNone/>
            </a:pPr>
            <a:endParaRPr lang="ko-KR" altLang="en-US" dirty="0"/>
          </a:p>
        </p:txBody>
      </p:sp>
    </p:spTree>
  </p:cSld>
  <p:clrMapOvr>
    <a:masterClrMapping/>
  </p:clrMapOvr>
  <p:transition advClick="0" advTm="1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b="1" dirty="0" smtClean="0"/>
              <a:t>What Is Genetic Counseling?</a:t>
            </a:r>
            <a:endParaRPr lang="ko-KR" altLang="en-US" dirty="0"/>
          </a:p>
        </p:txBody>
      </p:sp>
      <p:sp>
        <p:nvSpPr>
          <p:cNvPr id="3" name="내용 개체 틀 2"/>
          <p:cNvSpPr>
            <a:spLocks noGrp="1"/>
          </p:cNvSpPr>
          <p:nvPr>
            <p:ph idx="1"/>
          </p:nvPr>
        </p:nvSpPr>
        <p:spPr>
          <a:xfrm>
            <a:off x="428596" y="1500174"/>
            <a:ext cx="8229600" cy="4929222"/>
          </a:xfrm>
        </p:spPr>
        <p:txBody>
          <a:bodyPr>
            <a:normAutofit/>
          </a:bodyPr>
          <a:lstStyle/>
          <a:p>
            <a:pPr>
              <a:buNone/>
            </a:pPr>
            <a:r>
              <a:rPr lang="en-US" b="1" dirty="0" smtClean="0">
                <a:solidFill>
                  <a:schemeClr val="bg1">
                    <a:lumMod val="65000"/>
                  </a:schemeClr>
                </a:solidFill>
              </a:rPr>
              <a:t>Genetic tests </a:t>
            </a:r>
            <a:r>
              <a:rPr lang="en-US" dirty="0" smtClean="0"/>
              <a:t>use a variety of laboratory techniques in order to determine if a person has a genetic condition or disease or is likely to get the disease.</a:t>
            </a:r>
          </a:p>
          <a:p>
            <a:pPr>
              <a:buNone/>
            </a:pPr>
            <a:endParaRPr lang="en-US" dirty="0" smtClean="0"/>
          </a:p>
          <a:p>
            <a:pPr>
              <a:buNone/>
            </a:pPr>
            <a:r>
              <a:rPr lang="en-US" dirty="0" smtClean="0"/>
              <a:t>Genetic </a:t>
            </a:r>
            <a:r>
              <a:rPr lang="en-US" dirty="0"/>
              <a:t>tests are done by </a:t>
            </a:r>
            <a:r>
              <a:rPr lang="en-US" dirty="0">
                <a:solidFill>
                  <a:schemeClr val="bg1">
                    <a:lumMod val="65000"/>
                  </a:schemeClr>
                </a:solidFill>
              </a:rPr>
              <a:t>analyzing small samples of blood or body tissues</a:t>
            </a:r>
            <a:r>
              <a:rPr lang="en-US" dirty="0"/>
              <a:t> to determine if you, your partner, and the baby carry genes for certain inherited disorders.</a:t>
            </a:r>
            <a:endParaRPr lang="ko-KR" altLang="en-US" dirty="0"/>
          </a:p>
          <a:p>
            <a:pPr>
              <a:buNone/>
            </a:pPr>
            <a:endParaRPr lang="ko-KR" altLang="en-US" dirty="0"/>
          </a:p>
        </p:txBody>
      </p:sp>
    </p:spTree>
  </p:cSld>
  <p:clrMapOvr>
    <a:masterClrMapping/>
  </p:clrMapOvr>
  <p:transition advClick="0"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28596" y="785794"/>
            <a:ext cx="8229600" cy="5626121"/>
          </a:xfrm>
        </p:spPr>
        <p:txBody>
          <a:bodyPr>
            <a:normAutofit/>
          </a:bodyPr>
          <a:lstStyle/>
          <a:p>
            <a:r>
              <a:rPr lang="en-US" dirty="0" smtClean="0"/>
              <a:t>For example: one of the medical procedure of genetic testing called a </a:t>
            </a:r>
            <a:r>
              <a:rPr lang="en-US" dirty="0" err="1" smtClean="0">
                <a:solidFill>
                  <a:schemeClr val="bg1">
                    <a:lumMod val="65000"/>
                  </a:schemeClr>
                </a:solidFill>
              </a:rPr>
              <a:t>buccal</a:t>
            </a:r>
            <a:r>
              <a:rPr lang="en-US" dirty="0" smtClean="0">
                <a:solidFill>
                  <a:schemeClr val="bg1">
                    <a:lumMod val="65000"/>
                  </a:schemeClr>
                </a:solidFill>
              </a:rPr>
              <a:t> smear</a:t>
            </a:r>
            <a:r>
              <a:rPr lang="en-US" dirty="0" smtClean="0"/>
              <a:t> uses a small brush or cotton swab to collect a sample of cells from the inside surface of the cheek. Then, the sample is sent to a laboratory where technicians look for specific changes in chromosomes, DNA, or proteins. The results are then reported to the genetic counselor. </a:t>
            </a:r>
            <a:endParaRPr lang="ko-KR" altLang="en-US" b="1" dirty="0"/>
          </a:p>
        </p:txBody>
      </p:sp>
    </p:spTree>
  </p:cSld>
  <p:clrMapOvr>
    <a:masterClrMapping/>
  </p:clrMapOvr>
  <p:transition advClick="0" advTm="1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214282" y="1714488"/>
            <a:ext cx="8643998" cy="3071834"/>
          </a:xfrm>
        </p:spPr>
        <p:txBody>
          <a:bodyPr/>
          <a:lstStyle/>
          <a:p>
            <a:r>
              <a:rPr lang="en-US" b="1" dirty="0" smtClean="0">
                <a:solidFill>
                  <a:schemeClr val="bg1">
                    <a:lumMod val="65000"/>
                  </a:schemeClr>
                </a:solidFill>
              </a:rPr>
              <a:t>Genes</a:t>
            </a:r>
            <a:r>
              <a:rPr lang="en-US" dirty="0"/>
              <a:t>: </a:t>
            </a:r>
            <a:r>
              <a:rPr lang="en-US" dirty="0" smtClean="0"/>
              <a:t>They </a:t>
            </a:r>
            <a:r>
              <a:rPr lang="en-US" dirty="0"/>
              <a:t>are composed of DNA which are the simplest building blocks of heredity. They are gathered in a person’s chromosomes and form unique “blueprint” for every physical and biological characteristic of the person</a:t>
            </a:r>
            <a:endParaRPr lang="ko-KR" altLang="en-US" dirty="0"/>
          </a:p>
          <a:p>
            <a:endParaRPr lang="ko-KR" altLang="en-US" dirty="0"/>
          </a:p>
        </p:txBody>
      </p:sp>
    </p:spTree>
  </p:cSld>
  <p:clrMapOvr>
    <a:masterClrMapping/>
  </p:clrMapOvr>
  <p:transition advClick="0" advTm="10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28596" y="785794"/>
            <a:ext cx="8229600" cy="5626121"/>
          </a:xfrm>
        </p:spPr>
        <p:txBody>
          <a:bodyPr/>
          <a:lstStyle/>
          <a:p>
            <a:r>
              <a:rPr lang="en-US" dirty="0"/>
              <a:t>Humans have </a:t>
            </a:r>
            <a:r>
              <a:rPr lang="en-US" dirty="0">
                <a:solidFill>
                  <a:schemeClr val="bg1">
                    <a:lumMod val="65000"/>
                  </a:schemeClr>
                </a:solidFill>
              </a:rPr>
              <a:t>46 chromosomes</a:t>
            </a:r>
            <a:r>
              <a:rPr lang="en-US" dirty="0"/>
              <a:t> which are arranged in pairs in every living cell. When the egg and sperm </a:t>
            </a:r>
            <a:r>
              <a:rPr lang="en-US" dirty="0" smtClean="0"/>
              <a:t>join, half </a:t>
            </a:r>
            <a:r>
              <a:rPr lang="en-US" dirty="0"/>
              <a:t>of each chromosomal pair is inherited from each parent. This new </a:t>
            </a:r>
            <a:r>
              <a:rPr lang="en-US" dirty="0" smtClean="0"/>
              <a:t>combination </a:t>
            </a:r>
            <a:r>
              <a:rPr lang="en-US" dirty="0"/>
              <a:t>chromosomes then copies itself again and again during fetal growth and development, passing identical genetic information to </a:t>
            </a:r>
            <a:r>
              <a:rPr lang="en-US" dirty="0" smtClean="0"/>
              <a:t>produce each </a:t>
            </a:r>
            <a:r>
              <a:rPr lang="en-US" dirty="0"/>
              <a:t>new cell in the growing fetus</a:t>
            </a:r>
            <a:endParaRPr lang="ko-KR" altLang="en-US" dirty="0"/>
          </a:p>
          <a:p>
            <a:endParaRPr lang="ko-KR" altLang="en-US" dirty="0"/>
          </a:p>
        </p:txBody>
      </p:sp>
    </p:spTree>
  </p:cSld>
  <p:clrMapOvr>
    <a:masterClrMapping/>
  </p:clrMapOvr>
  <p:transition advClick="0" advTm="10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500034" y="2143116"/>
            <a:ext cx="8229600" cy="5054617"/>
          </a:xfrm>
        </p:spPr>
        <p:txBody>
          <a:bodyPr/>
          <a:lstStyle/>
          <a:p>
            <a:r>
              <a:rPr lang="en-US" dirty="0"/>
              <a:t>Human chromosomes carry from 25,000 to 35,000 genes. However, an error of </a:t>
            </a:r>
            <a:r>
              <a:rPr lang="en-US" dirty="0">
                <a:solidFill>
                  <a:schemeClr val="bg1">
                    <a:lumMod val="65000"/>
                  </a:schemeClr>
                </a:solidFill>
              </a:rPr>
              <a:t>just one gene</a:t>
            </a:r>
            <a:r>
              <a:rPr lang="en-US" dirty="0"/>
              <a:t> (and sometimes, even the error of a single piece of DNA) can cause a serious medical condition</a:t>
            </a:r>
            <a:endParaRPr lang="ko-KR" altLang="en-US" dirty="0"/>
          </a:p>
          <a:p>
            <a:endParaRPr lang="ko-KR" altLang="en-US" dirty="0"/>
          </a:p>
        </p:txBody>
      </p:sp>
    </p:spTree>
  </p:cSld>
  <p:clrMapOvr>
    <a:masterClrMapping/>
  </p:clrMapOvr>
  <p:transition advClick="0" advTm="10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Autofit/>
          </a:bodyPr>
          <a:lstStyle/>
          <a:p>
            <a:r>
              <a:rPr lang="en-US" altLang="ko-KR" sz="4800" b="1" dirty="0" smtClean="0"/>
              <a:t>Why would you take genetic counseling?</a:t>
            </a:r>
            <a:endParaRPr lang="ko-KR" altLang="en-US" sz="4800" b="1" dirty="0"/>
          </a:p>
        </p:txBody>
      </p:sp>
      <p:sp>
        <p:nvSpPr>
          <p:cNvPr id="3" name="내용 개체 틀 2"/>
          <p:cNvSpPr>
            <a:spLocks noGrp="1"/>
          </p:cNvSpPr>
          <p:nvPr>
            <p:ph idx="1"/>
          </p:nvPr>
        </p:nvSpPr>
        <p:spPr>
          <a:xfrm>
            <a:off x="500034" y="1785926"/>
            <a:ext cx="8229600" cy="4525963"/>
          </a:xfrm>
        </p:spPr>
        <p:txBody>
          <a:bodyPr>
            <a:normAutofit fontScale="92500" lnSpcReduction="10000"/>
          </a:bodyPr>
          <a:lstStyle/>
          <a:p>
            <a:pPr latinLnBrk="0"/>
            <a:r>
              <a:rPr lang="en-US" dirty="0" smtClean="0"/>
              <a:t>To find possible </a:t>
            </a:r>
            <a:r>
              <a:rPr lang="en-US" dirty="0" smtClean="0">
                <a:solidFill>
                  <a:schemeClr val="bg1">
                    <a:lumMod val="65000"/>
                  </a:schemeClr>
                </a:solidFill>
              </a:rPr>
              <a:t>genetic diseases </a:t>
            </a:r>
            <a:r>
              <a:rPr lang="en-US" dirty="0" smtClean="0"/>
              <a:t>of unborn babies</a:t>
            </a:r>
            <a:endParaRPr lang="ko-KR" altLang="en-US" dirty="0" smtClean="0"/>
          </a:p>
          <a:p>
            <a:pPr latinLnBrk="0"/>
            <a:r>
              <a:rPr lang="en-US" dirty="0" smtClean="0"/>
              <a:t>To find out if the parents carry a gene for a disease that might pass on to the baby</a:t>
            </a:r>
            <a:endParaRPr lang="ko-KR" altLang="en-US" dirty="0" smtClean="0"/>
          </a:p>
          <a:p>
            <a:pPr latinLnBrk="0"/>
            <a:r>
              <a:rPr lang="en-US" dirty="0" smtClean="0"/>
              <a:t>To screen embryos for disease</a:t>
            </a:r>
            <a:endParaRPr lang="ko-KR" altLang="en-US" dirty="0" smtClean="0"/>
          </a:p>
          <a:p>
            <a:pPr latinLnBrk="0"/>
            <a:r>
              <a:rPr lang="en-US" dirty="0" smtClean="0"/>
              <a:t>To test for genetic diseases in adults before they cause any symptoms</a:t>
            </a:r>
            <a:endParaRPr lang="ko-KR" altLang="en-US" dirty="0" smtClean="0"/>
          </a:p>
          <a:p>
            <a:pPr latinLnBrk="0"/>
            <a:r>
              <a:rPr lang="en-US" dirty="0" smtClean="0"/>
              <a:t>To conform a diagnosis in a person who has disease symptoms</a:t>
            </a:r>
            <a:endParaRPr lang="ko-KR" altLang="en-US" dirty="0" smtClean="0"/>
          </a:p>
          <a:p>
            <a:endParaRPr lang="ko-KR" altLang="en-US" dirty="0"/>
          </a:p>
        </p:txBody>
      </p:sp>
    </p:spTree>
  </p:cSld>
  <p:clrMapOvr>
    <a:masterClrMapping/>
  </p:clrMapOvr>
  <p:transition advClick="0" advTm="10000"/>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575</TotalTime>
  <Words>896</Words>
  <Application>Microsoft Office PowerPoint</Application>
  <PresentationFormat>화면 슬라이드 쇼(4:3)</PresentationFormat>
  <Paragraphs>46</Paragraphs>
  <Slides>19</Slides>
  <Notes>0</Notes>
  <HiddenSlides>0</HiddenSlides>
  <MMClips>0</MMClips>
  <ScaleCrop>false</ScaleCrop>
  <HeadingPairs>
    <vt:vector size="4" baseType="variant">
      <vt:variant>
        <vt:lpstr>테마</vt:lpstr>
      </vt:variant>
      <vt:variant>
        <vt:i4>1</vt:i4>
      </vt:variant>
      <vt:variant>
        <vt:lpstr>슬라이드 제목</vt:lpstr>
      </vt:variant>
      <vt:variant>
        <vt:i4>19</vt:i4>
      </vt:variant>
    </vt:vector>
  </HeadingPairs>
  <TitlesOfParts>
    <vt:vector size="20" baseType="lpstr">
      <vt:lpstr>Office 테마</vt:lpstr>
      <vt:lpstr>Genetic Screening and Counseling</vt:lpstr>
      <vt:lpstr>Introduction</vt:lpstr>
      <vt:lpstr>슬라이드 3</vt:lpstr>
      <vt:lpstr>What Is Genetic Counseling?</vt:lpstr>
      <vt:lpstr>슬라이드 5</vt:lpstr>
      <vt:lpstr>슬라이드 6</vt:lpstr>
      <vt:lpstr>슬라이드 7</vt:lpstr>
      <vt:lpstr>슬라이드 8</vt:lpstr>
      <vt:lpstr>Why would you take genetic counseling?</vt:lpstr>
      <vt:lpstr>Positive Results</vt:lpstr>
      <vt:lpstr>Negative results</vt:lpstr>
      <vt:lpstr>Types of Genetic Testing</vt:lpstr>
      <vt:lpstr>슬라이드 13</vt:lpstr>
      <vt:lpstr>슬라이드 14</vt:lpstr>
      <vt:lpstr>슬라이드 15</vt:lpstr>
      <vt:lpstr>슬라이드 16</vt:lpstr>
      <vt:lpstr>Issues in Genetic Testing</vt:lpstr>
      <vt:lpstr>슬라이드 18</vt:lpstr>
      <vt:lpstr>For further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 Screening and Counseling</dc:title>
  <dc:creator>lee</dc:creator>
  <cp:lastModifiedBy>lee</cp:lastModifiedBy>
  <cp:revision>9</cp:revision>
  <dcterms:created xsi:type="dcterms:W3CDTF">2007-10-14T13:36:06Z</dcterms:created>
  <dcterms:modified xsi:type="dcterms:W3CDTF">2007-10-15T22:15:30Z</dcterms:modified>
</cp:coreProperties>
</file>